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FB3811"/>
    <a:srgbClr val="A7D339"/>
    <a:srgbClr val="F9135A"/>
    <a:srgbClr val="008000"/>
    <a:srgbClr val="2116F6"/>
    <a:srgbClr val="FF0000"/>
    <a:srgbClr val="6600CC"/>
    <a:srgbClr val="394F11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0D160-5B0E-46E1-B5D7-B9654A2CD4B1}" type="datetimeFigureOut">
              <a:rPr lang="es-ES" smtClean="0"/>
              <a:pPr/>
              <a:t>14/07/2011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E3D9E-74E4-48FF-923F-82D2CA12222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Minproteccionsocial/CATEGORIAS%20INDIVIDUALIZADAS/ENFOQUE%20FAMILIAR%20Y%20COMUNITARIO2.docx" TargetMode="External"/><Relationship Id="rId2" Type="http://schemas.openxmlformats.org/officeDocument/2006/relationships/hyperlink" Target="../Minproteccionsocial/CATEGORIAS%20INDIVIDUALIZADAS/Enfoque%20de%20Derechos2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Minproteccionsocial/CATEGORIAS%20INDIVIDUALIZADAS/DETERMINANTES%20SOCIALES%20DE%20LA%20SALUD2.docx" TargetMode="External"/><Relationship Id="rId5" Type="http://schemas.openxmlformats.org/officeDocument/2006/relationships/hyperlink" Target="../Minproteccionsocial/CATEGORIAS%20INDIVIDUALIZADAS/ENFOQUE%20DIFERENCIAL2.docx" TargetMode="External"/><Relationship Id="rId4" Type="http://schemas.openxmlformats.org/officeDocument/2006/relationships/hyperlink" Target="../Minproteccionsocial/CATEGORIAS%20INDIVIDUALIZADAS/ENFOQUE%20TERRITORIAL2.docx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../Minproteccionsocial/CATEGORIAS%20INDIVIDUALIZADAS/RESULTADOS%20EN%20SALUD2.docx" TargetMode="External"/><Relationship Id="rId3" Type="http://schemas.openxmlformats.org/officeDocument/2006/relationships/hyperlink" Target="../Minproteccionsocial/CATEGORIAS%20INDIVIDUALIZADAS/SISTEMAS%20DE%20INFORMACI&#211;N2.docx" TargetMode="External"/><Relationship Id="rId7" Type="http://schemas.openxmlformats.org/officeDocument/2006/relationships/hyperlink" Target="../Minproteccionsocial/CATEGORIAS%20INDIVIDUALIZADAS/OBSERVATORIO%20EN%20SALUD2.docx" TargetMode="External"/><Relationship Id="rId2" Type="http://schemas.openxmlformats.org/officeDocument/2006/relationships/hyperlink" Target="../Minproteccionsocial/CATEGORIAS%20INDIVIDUALIZADAS/RECTOR&#205;A2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Minproteccionsocial/CATEGORIAS%20INDIVIDUALIZADAS/ACTORES%20Y%20COMPETENCIAS2.docx" TargetMode="External"/><Relationship Id="rId5" Type="http://schemas.openxmlformats.org/officeDocument/2006/relationships/hyperlink" Target="../Minproteccionsocial/CATEGORIAS%20INDIVIDUALIZADAS/TALENTO%20HUMANO2.docx" TargetMode="External"/><Relationship Id="rId4" Type="http://schemas.openxmlformats.org/officeDocument/2006/relationships/hyperlink" Target="../Minproteccionsocial/CATEGORIAS%20INDIVIDUALIZADAS/FINANCIACI&#211;N2.doc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../Minproteccionsocial/CATEGORIAS%20INDIVIDUALIZADAS/REDES%20INTEGRADAS2.docx" TargetMode="External"/><Relationship Id="rId3" Type="http://schemas.openxmlformats.org/officeDocument/2006/relationships/hyperlink" Target="../Minproteccionsocial/CATEGORIAS%20INDIVIDUALIZADAS/LIBRE%20ESCOGENCIA2.docx" TargetMode="External"/><Relationship Id="rId7" Type="http://schemas.openxmlformats.org/officeDocument/2006/relationships/hyperlink" Target="../Minproteccionsocial/CATEGORIAS%20INDIVIDUALIZADAS/EQUIPOS%20B&#193;SICOS%20DE%20SALUD2.docx" TargetMode="External"/><Relationship Id="rId2" Type="http://schemas.openxmlformats.org/officeDocument/2006/relationships/hyperlink" Target="../Minproteccionsocial/CATEGORIAS%20INDIVIDUALIZADA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Minproteccionsocial/CATEGORIAS%20INDIVIDUALIZADAS/CONTRATACI&#211;N%20DE%20SERVICIOS%20DE%20SALUD2.docx" TargetMode="External"/><Relationship Id="rId11" Type="http://schemas.openxmlformats.org/officeDocument/2006/relationships/hyperlink" Target="../Minproteccionsocial/CATEGORIAS%20INDIVIDUALIZADAS/RESULTADOS%20EN%20SALUD2.docx" TargetMode="External"/><Relationship Id="rId5" Type="http://schemas.openxmlformats.org/officeDocument/2006/relationships/hyperlink" Target="../Minproteccionsocial/CATEGORIAS%20INDIVIDUALIZADAS/FINANCIACI&#211;N2.docx" TargetMode="External"/><Relationship Id="rId10" Type="http://schemas.openxmlformats.org/officeDocument/2006/relationships/hyperlink" Target="../Minproteccionsocial/CATEGORIAS%20INDIVIDUALIZADAS/ACCESIBILIDAD2.docx" TargetMode="External"/><Relationship Id="rId4" Type="http://schemas.openxmlformats.org/officeDocument/2006/relationships/hyperlink" Target="../Minproteccionsocial/CATEGORIAS%20INDIVIDUALIZADAS/SOSTENIBILIDAD2.docx" TargetMode="External"/><Relationship Id="rId9" Type="http://schemas.openxmlformats.org/officeDocument/2006/relationships/hyperlink" Target="../Minproteccionsocial/CATEGORIAS%20INDIVIDUALIZADAS/INDUCCI&#211;N%20DE%20LA%20DEMANDA2.doc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../Minproteccionsocial/CATEGORIAS%20INDIVIDUALIZADAS/PROGRESIVIDAD%20%20IRREVERSIBILIDAD2.docx" TargetMode="External"/><Relationship Id="rId13" Type="http://schemas.openxmlformats.org/officeDocument/2006/relationships/hyperlink" Target="../Minproteccionsocial/CATEGORIAS%20INDIVIDUALIZADAS/ACCESIBILIDAD2.docx" TargetMode="External"/><Relationship Id="rId18" Type="http://schemas.openxmlformats.org/officeDocument/2006/relationships/hyperlink" Target="../Minproteccionsocial/CATEGORIAS%20INDIVIDUALIZADAS/INDUCCI&#211;N%20DE%20LA%20DEMANDA2.docx" TargetMode="External"/><Relationship Id="rId3" Type="http://schemas.openxmlformats.org/officeDocument/2006/relationships/hyperlink" Target="../Minproteccionsocial/CATEGORIAS%20INDIVIDUALIZADAS/INTEGRALIDAD2.docx" TargetMode="External"/><Relationship Id="rId7" Type="http://schemas.openxmlformats.org/officeDocument/2006/relationships/hyperlink" Target="../Minproteccionsocial/CATEGORIAS%20INDIVIDUALIZADAS/COMPLEMENTARIEDAD%20Y%20CONCURRENCIA.docx" TargetMode="External"/><Relationship Id="rId12" Type="http://schemas.openxmlformats.org/officeDocument/2006/relationships/hyperlink" Target="../Minproteccionsocial/CATEGORIAS%20INDIVIDUALIZADAS/REDES%20INTEGRADAS2.docx" TargetMode="External"/><Relationship Id="rId17" Type="http://schemas.openxmlformats.org/officeDocument/2006/relationships/hyperlink" Target="../Minproteccionsocial/CATEGORIAS%20INDIVIDUALIZADAS/TALENTO%20HUMANO2.docx" TargetMode="External"/><Relationship Id="rId2" Type="http://schemas.openxmlformats.org/officeDocument/2006/relationships/hyperlink" Target="../Minproteccionsocial/CATEGORIAS%20INDIVIDUALIZADAS/SERVICIOS%20DE%20SALUD2.docx" TargetMode="External"/><Relationship Id="rId16" Type="http://schemas.openxmlformats.org/officeDocument/2006/relationships/hyperlink" Target="../Minproteccionsocial/CATEGORIAS%20INDIVIDUALIZADAS/PR&#193;CTICAS%20EFECTIVAS2.docx" TargetMode="External"/><Relationship Id="rId20" Type="http://schemas.openxmlformats.org/officeDocument/2006/relationships/hyperlink" Target="../Minproteccionsocial/CATEGORIAS%20INDIVIDUALIZADAS/FINANCIACI&#211;N2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Minproteccionsocial/CATEGORIAS%20INDIVIDUALIZADAS/COMPLEMENTARIEDAD%20Y%20CONCURRENCIA2.docx" TargetMode="External"/><Relationship Id="rId11" Type="http://schemas.openxmlformats.org/officeDocument/2006/relationships/hyperlink" Target="../Minproteccionsocial/CATEGORIAS%20INDIVIDUALIZADAS/EQUIPOS%20B&#193;SICOS%20DE%20SALUD2.docx" TargetMode="External"/><Relationship Id="rId5" Type="http://schemas.openxmlformats.org/officeDocument/2006/relationships/hyperlink" Target="../Minproteccionsocial/CATEGORIAS%20INDIVIDUALIZADAS/LONGITUDINALIDAD2.docx" TargetMode="External"/><Relationship Id="rId15" Type="http://schemas.openxmlformats.org/officeDocument/2006/relationships/hyperlink" Target="../Minproteccionsocial/CATEGORIAS%20INDIVIDUALIZADAS/CALIDAD2docx.docx" TargetMode="External"/><Relationship Id="rId10" Type="http://schemas.openxmlformats.org/officeDocument/2006/relationships/hyperlink" Target="../Minproteccionsocial/CATEGORIAS%20INDIVIDUALIZADAS/INTERCULTURALIDAD2.docx" TargetMode="External"/><Relationship Id="rId19" Type="http://schemas.openxmlformats.org/officeDocument/2006/relationships/hyperlink" Target="../Minproteccionsocial/CATEGORIAS%20INDIVIDUALIZADAS/CONTRATACI&#211;N%20DE%20SERVICIOS%20DE%20SALUD2.docx" TargetMode="External"/><Relationship Id="rId4" Type="http://schemas.openxmlformats.org/officeDocument/2006/relationships/hyperlink" Target="../Minproteccionsocial/CATEGORIAS%20INDIVIDUALIZADAS/CONTINUIDAD2.docx" TargetMode="External"/><Relationship Id="rId9" Type="http://schemas.openxmlformats.org/officeDocument/2006/relationships/hyperlink" Target="../Minproteccionsocial/CATEGORIAS%20INDIVIDUALIZADAS/LIBRE%20ESCOGENCIA2.docx" TargetMode="External"/><Relationship Id="rId14" Type="http://schemas.openxmlformats.org/officeDocument/2006/relationships/hyperlink" Target="../Minproteccionsocial/CATEGORIAS%20INDIVIDUALIZADAS/TECNOLOG&#205;A%20EN%20SALUD2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Minproteccionsocial/CATEGORIAS%20INDIVIDUALIZADAS/CALIDAD2docx.docx" TargetMode="External"/><Relationship Id="rId2" Type="http://schemas.openxmlformats.org/officeDocument/2006/relationships/hyperlink" Target="../Minproteccionsocial/CATEGORIAS%20INDIVIDUALIZADAS/RESULTADOS%20EN%20SALUD2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Minproteccionsocial/CATEGORIAS%20INDIVIDUALIZADAS/ACTORES%20Y%20COMPETENCIAS2.docx" TargetMode="External"/><Relationship Id="rId5" Type="http://schemas.openxmlformats.org/officeDocument/2006/relationships/hyperlink" Target="../Minproteccionsocial/CATEGORIAS%20INDIVIDUALIZADAS/LIBRE%20ESCOGENCIA2.docx" TargetMode="External"/><Relationship Id="rId4" Type="http://schemas.openxmlformats.org/officeDocument/2006/relationships/hyperlink" Target="../Minproteccionsocial/CATEGORIAS%20INDIVIDUALIZADAS/PR&#193;CTICAS%20EFECTIVAS2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Minproteccionsocial/CATEGORIAS%20INDIVIDUALIZADAS/COORDINACI&#211;N2.docx" TargetMode="External"/><Relationship Id="rId7" Type="http://schemas.openxmlformats.org/officeDocument/2006/relationships/hyperlink" Target="../Minproteccionsocial/CATEGORIAS%20INDIVIDUALIZADAS/PR&#193;CTICAS%20EFECTIVAS2.docx" TargetMode="External"/><Relationship Id="rId2" Type="http://schemas.openxmlformats.org/officeDocument/2006/relationships/hyperlink" Target="../Minproteccionsocial/CATEGORIAS%20INDIVIDUALIZADAS/INTERSECTORIALIDAD2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Minproteccionsocial/CATEGORIAS%20INDIVIDUALIZADAS/CARACTERIZACI&#211;N2.docx" TargetMode="External"/><Relationship Id="rId5" Type="http://schemas.openxmlformats.org/officeDocument/2006/relationships/hyperlink" Target="../Minproteccionsocial/CATEGORIAS%20INDIVIDUALIZADAS/INTEGRALIDAD2.docx" TargetMode="External"/><Relationship Id="rId4" Type="http://schemas.openxmlformats.org/officeDocument/2006/relationships/hyperlink" Target="../Minproteccionsocial/CATEGORIAS%20INDIVIDUALIZADAS/COMPLEMENTARIEDAD%20Y%20CONCURRENCIA2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Minproteccionsocial/CATEGORIAS%20INDIVIDUALIZADAS/CORRESPONSABILIDAD2.docx" TargetMode="External"/><Relationship Id="rId2" Type="http://schemas.openxmlformats.org/officeDocument/2006/relationships/hyperlink" Target="../Minproteccionsocial/CATEGORIAS%20INDIVIDUALIZADAS/PARTICIPACI&#211;N%20SOCIAL2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../Minproteccionsocial/CATEGORIAS%20INDIVIDUALIZADAS/INTERSECTORIALIDAD2.docx" TargetMode="External"/><Relationship Id="rId4" Type="http://schemas.openxmlformats.org/officeDocument/2006/relationships/hyperlink" Target="../Minproteccionsocial/CATEGORIAS%20INDIVIDUALIZADAS/CULTURA%20DEL%20AUTOCUIDADO2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1470025"/>
          </a:xfrm>
        </p:spPr>
        <p:txBody>
          <a:bodyPr>
            <a:normAutofit/>
          </a:bodyPr>
          <a:lstStyle/>
          <a:p>
            <a:r>
              <a:rPr lang="es-MX" sz="3600" dirty="0" smtClean="0">
                <a:latin typeface="Albertus Medium" pitchFamily="34" charset="0"/>
              </a:rPr>
              <a:t>DIMENSIONES Y CATEGORIAS DE APS</a:t>
            </a:r>
            <a:endParaRPr lang="es-ES" sz="3600" dirty="0"/>
          </a:p>
        </p:txBody>
      </p:sp>
      <p:sp>
        <p:nvSpPr>
          <p:cNvPr id="4" name="3 Llamada de flecha hacia abajo"/>
          <p:cNvSpPr/>
          <p:nvPr/>
        </p:nvSpPr>
        <p:spPr>
          <a:xfrm>
            <a:off x="1142976" y="1785926"/>
            <a:ext cx="6715172" cy="857256"/>
          </a:xfrm>
          <a:prstGeom prst="downArrowCallout">
            <a:avLst/>
          </a:prstGeom>
          <a:solidFill>
            <a:srgbClr val="4F81BD">
              <a:alpha val="56078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1785918" y="1785926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i="1" dirty="0" smtClean="0">
                <a:solidFill>
                  <a:srgbClr val="C00000"/>
                </a:solidFill>
                <a:hlinkClick r:id="rId2" action="ppaction://hlinksldjump"/>
              </a:rPr>
              <a:t>E    N    F    O    Q    U    E    S</a:t>
            </a:r>
            <a:endParaRPr lang="es-ES" sz="2400" b="1" i="1" dirty="0">
              <a:solidFill>
                <a:srgbClr val="C00000"/>
              </a:solidFill>
            </a:endParaRPr>
          </a:p>
        </p:txBody>
      </p:sp>
      <p:sp>
        <p:nvSpPr>
          <p:cNvPr id="6" name="5 Datos"/>
          <p:cNvSpPr/>
          <p:nvPr/>
        </p:nvSpPr>
        <p:spPr>
          <a:xfrm>
            <a:off x="1000100" y="2928934"/>
            <a:ext cx="2714644" cy="428628"/>
          </a:xfrm>
          <a:prstGeom prst="flowChartInputOutpu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noFill/>
              </a:rPr>
              <a:t>RECTI</a:t>
            </a:r>
            <a:endParaRPr lang="es-ES" dirty="0">
              <a:noFill/>
            </a:endParaRPr>
          </a:p>
        </p:txBody>
      </p:sp>
      <p:sp>
        <p:nvSpPr>
          <p:cNvPr id="7" name="6 Datos"/>
          <p:cNvSpPr/>
          <p:nvPr/>
        </p:nvSpPr>
        <p:spPr>
          <a:xfrm>
            <a:off x="5214942" y="4071942"/>
            <a:ext cx="2714644" cy="500066"/>
          </a:xfrm>
          <a:prstGeom prst="flowChartInputOutpu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Datos"/>
          <p:cNvSpPr/>
          <p:nvPr/>
        </p:nvSpPr>
        <p:spPr>
          <a:xfrm>
            <a:off x="1000100" y="5357826"/>
            <a:ext cx="2714644" cy="500066"/>
          </a:xfrm>
          <a:prstGeom prst="flowChartInputOutpu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Datos"/>
          <p:cNvSpPr/>
          <p:nvPr/>
        </p:nvSpPr>
        <p:spPr>
          <a:xfrm>
            <a:off x="1000100" y="4000504"/>
            <a:ext cx="2714644" cy="571504"/>
          </a:xfrm>
          <a:prstGeom prst="flowChartInputOutpu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Datos"/>
          <p:cNvSpPr/>
          <p:nvPr/>
        </p:nvSpPr>
        <p:spPr>
          <a:xfrm>
            <a:off x="5286380" y="2928934"/>
            <a:ext cx="2714644" cy="428628"/>
          </a:xfrm>
          <a:prstGeom prst="flowChartInputOutpu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Datos"/>
          <p:cNvSpPr/>
          <p:nvPr/>
        </p:nvSpPr>
        <p:spPr>
          <a:xfrm>
            <a:off x="5000628" y="5357826"/>
            <a:ext cx="3000396" cy="428628"/>
          </a:xfrm>
          <a:prstGeom prst="flowChartInputOutpu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CuadroTexto"/>
          <p:cNvSpPr txBox="1"/>
          <p:nvPr/>
        </p:nvSpPr>
        <p:spPr>
          <a:xfrm>
            <a:off x="1785918" y="2928934"/>
            <a:ext cx="1139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i="1" dirty="0" smtClean="0">
                <a:hlinkClick r:id="rId3" action="ppaction://hlinksldjump"/>
              </a:rPr>
              <a:t>RECTORIA</a:t>
            </a:r>
            <a:endParaRPr lang="es-ES" b="1" i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5643570" y="2928934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i="1" dirty="0" smtClean="0">
                <a:hlinkClick r:id="rId4" action="ppaction://hlinksldjump"/>
              </a:rPr>
              <a:t>ASEGURAMIENTO</a:t>
            </a:r>
            <a:endParaRPr lang="es-ES" b="1" i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1285852" y="4000504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i="1" dirty="0" smtClean="0">
                <a:hlinkClick r:id="rId5" action="ppaction://hlinksldjump"/>
              </a:rPr>
              <a:t>PRESTACION SERVICIOS DE SALUD</a:t>
            </a:r>
            <a:endParaRPr lang="es-ES" sz="1600" b="1" i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5500694" y="4143380"/>
            <a:ext cx="2204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i="1" dirty="0" smtClean="0">
                <a:hlinkClick r:id="rId6" action="ppaction://hlinksldjump"/>
              </a:rPr>
              <a:t>VIGILANCIA Y CONTROL</a:t>
            </a:r>
            <a:endParaRPr lang="es-ES" sz="1600" b="1" i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214414" y="5429264"/>
            <a:ext cx="2270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i="1" dirty="0" smtClean="0">
                <a:hlinkClick r:id="rId7" action="ppaction://hlinksldjump"/>
              </a:rPr>
              <a:t>INTERSECTORIALIDAD</a:t>
            </a:r>
            <a:endParaRPr lang="es-ES" b="1" i="1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357818" y="5357826"/>
            <a:ext cx="2389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i="1" dirty="0" smtClean="0">
                <a:hlinkClick r:id="rId8" action="ppaction://hlinksldjump"/>
              </a:rPr>
              <a:t>PARTICIPACION SOCIAL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>
              <a:latin typeface="Albertus Medium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pPr lvl="5">
              <a:buNone/>
            </a:pPr>
            <a:r>
              <a:rPr lang="es-MX" sz="3200" b="1" i="1" dirty="0" smtClean="0">
                <a:latin typeface="Albertus Extra Bold" pitchFamily="34" charset="0"/>
              </a:rPr>
              <a:t>E  N  F  O  Q  U  E  S</a:t>
            </a:r>
          </a:p>
          <a:p>
            <a:pPr lvl="6"/>
            <a:endParaRPr lang="es-MX" b="1" dirty="0"/>
          </a:p>
          <a:p>
            <a:pPr lvl="6"/>
            <a:r>
              <a:rPr lang="es-MX" sz="2400" b="1" dirty="0" smtClean="0"/>
              <a:t> DE  DERECHOS</a:t>
            </a:r>
          </a:p>
          <a:p>
            <a:pPr lvl="6"/>
            <a:endParaRPr lang="es-MX" sz="2400" b="1" dirty="0" smtClean="0"/>
          </a:p>
          <a:p>
            <a:pPr lvl="6"/>
            <a:r>
              <a:rPr lang="es-MX" sz="2400" b="1" dirty="0" smtClean="0"/>
              <a:t> TERRITORIAL </a:t>
            </a:r>
          </a:p>
          <a:p>
            <a:pPr lvl="6"/>
            <a:endParaRPr lang="es-MX" sz="2400" b="1" dirty="0" smtClean="0"/>
          </a:p>
          <a:p>
            <a:pPr lvl="6"/>
            <a:r>
              <a:rPr lang="es-MX" sz="2400" b="1" dirty="0" smtClean="0"/>
              <a:t> FAMILIAR Y COMUNITARIO</a:t>
            </a:r>
          </a:p>
          <a:p>
            <a:pPr lvl="6"/>
            <a:endParaRPr lang="es-MX" sz="2400" b="1" dirty="0"/>
          </a:p>
          <a:p>
            <a:pPr lvl="6"/>
            <a:r>
              <a:rPr lang="es-MX" sz="2400" b="1" dirty="0" smtClean="0"/>
              <a:t> DIFERENCIAL</a:t>
            </a:r>
          </a:p>
          <a:p>
            <a:pPr lvl="6">
              <a:buNone/>
            </a:pPr>
            <a:endParaRPr lang="es-MX" sz="2400" b="1" dirty="0" smtClean="0"/>
          </a:p>
          <a:p>
            <a:pPr lvl="6"/>
            <a:r>
              <a:rPr lang="es-MX" sz="2400" b="1" dirty="0" smtClean="0"/>
              <a:t>DETERMINANTES DE LA SALUD</a:t>
            </a:r>
            <a:endParaRPr lang="es-ES" sz="2400" b="1" dirty="0"/>
          </a:p>
        </p:txBody>
      </p:sp>
      <p:sp>
        <p:nvSpPr>
          <p:cNvPr id="5" name="4 Elipse"/>
          <p:cNvSpPr/>
          <p:nvPr/>
        </p:nvSpPr>
        <p:spPr>
          <a:xfrm>
            <a:off x="1142976" y="1428736"/>
            <a:ext cx="7358114" cy="928694"/>
          </a:xfrm>
          <a:prstGeom prst="ellipse">
            <a:avLst/>
          </a:prstGeom>
          <a:solidFill>
            <a:srgbClr val="7030A0">
              <a:alpha val="50980"/>
            </a:srgbClr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>
            <a:hlinkClick r:id="rId2" action="ppaction://hlinkfile"/>
          </p:cNvPr>
          <p:cNvSpPr/>
          <p:nvPr/>
        </p:nvSpPr>
        <p:spPr>
          <a:xfrm>
            <a:off x="3071802" y="2500306"/>
            <a:ext cx="2928958" cy="571504"/>
          </a:xfrm>
          <a:prstGeom prst="roundRect">
            <a:avLst/>
          </a:prstGeom>
          <a:solidFill>
            <a:schemeClr val="accent6">
              <a:lumMod val="75000"/>
              <a:alpha val="3882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Rectángulo redondeado">
            <a:hlinkClick r:id="rId3" action="ppaction://hlinkfile"/>
          </p:cNvPr>
          <p:cNvSpPr/>
          <p:nvPr/>
        </p:nvSpPr>
        <p:spPr>
          <a:xfrm>
            <a:off x="3071802" y="4214818"/>
            <a:ext cx="4071966" cy="571504"/>
          </a:xfrm>
          <a:prstGeom prst="roundRect">
            <a:avLst/>
          </a:prstGeom>
          <a:solidFill>
            <a:schemeClr val="accent6">
              <a:lumMod val="75000"/>
              <a:alpha val="3882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 redondeado">
            <a:hlinkClick r:id="rId4" action="ppaction://hlinkfile"/>
          </p:cNvPr>
          <p:cNvSpPr/>
          <p:nvPr/>
        </p:nvSpPr>
        <p:spPr>
          <a:xfrm>
            <a:off x="3071802" y="3357562"/>
            <a:ext cx="2928958" cy="571504"/>
          </a:xfrm>
          <a:prstGeom prst="roundRect">
            <a:avLst/>
          </a:prstGeom>
          <a:solidFill>
            <a:schemeClr val="accent6">
              <a:lumMod val="75000"/>
              <a:alpha val="3882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 redondeado">
            <a:hlinkClick r:id="rId5" action="ppaction://hlinkfile"/>
          </p:cNvPr>
          <p:cNvSpPr/>
          <p:nvPr/>
        </p:nvSpPr>
        <p:spPr>
          <a:xfrm>
            <a:off x="3071802" y="5072074"/>
            <a:ext cx="2928958" cy="571504"/>
          </a:xfrm>
          <a:prstGeom prst="roundRect">
            <a:avLst/>
          </a:prstGeom>
          <a:solidFill>
            <a:schemeClr val="accent6">
              <a:lumMod val="75000"/>
              <a:alpha val="3882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 redondeado">
            <a:hlinkClick r:id="rId6" action="ppaction://hlinkfile"/>
          </p:cNvPr>
          <p:cNvSpPr/>
          <p:nvPr/>
        </p:nvSpPr>
        <p:spPr>
          <a:xfrm>
            <a:off x="3071802" y="6000768"/>
            <a:ext cx="4429156" cy="571504"/>
          </a:xfrm>
          <a:prstGeom prst="roundRect">
            <a:avLst/>
          </a:prstGeom>
          <a:solidFill>
            <a:schemeClr val="accent6">
              <a:lumMod val="75000"/>
              <a:alpha val="3882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Llamada de flecha a la derecha">
            <a:hlinkClick r:id="" action="ppaction://hlinkshowjump?jump=firstslide"/>
          </p:cNvPr>
          <p:cNvSpPr/>
          <p:nvPr/>
        </p:nvSpPr>
        <p:spPr>
          <a:xfrm>
            <a:off x="8286776" y="6143644"/>
            <a:ext cx="642942" cy="500066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MX" sz="4000" b="1" i="1" dirty="0" smtClean="0"/>
              <a:t>R  E  C  T  O  R  I  A</a:t>
            </a:r>
            <a:endParaRPr lang="es-ES" sz="4000" b="1" i="1" dirty="0"/>
          </a:p>
        </p:txBody>
      </p:sp>
      <p:sp>
        <p:nvSpPr>
          <p:cNvPr id="4" name="3 Rombo">
            <a:hlinkClick r:id="rId2" action="ppaction://hlinkfile"/>
          </p:cNvPr>
          <p:cNvSpPr/>
          <p:nvPr/>
        </p:nvSpPr>
        <p:spPr>
          <a:xfrm>
            <a:off x="428596" y="1500174"/>
            <a:ext cx="8215370" cy="842962"/>
          </a:xfrm>
          <a:prstGeom prst="diamond">
            <a:avLst/>
          </a:prstGeom>
          <a:solidFill>
            <a:srgbClr val="FF0000">
              <a:alpha val="4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2285984" y="2500306"/>
            <a:ext cx="52864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>
                <a:hlinkClick r:id="rId3" action="ppaction://hlinkfile"/>
              </a:rPr>
              <a:t>Sistemas de Información</a:t>
            </a:r>
            <a:endParaRPr lang="es-MX" sz="2800" b="1" dirty="0" smtClean="0"/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>
                <a:hlinkClick r:id="rId4" action="ppaction://hlinkfile"/>
              </a:rPr>
              <a:t>Financiamiento</a:t>
            </a:r>
            <a:endParaRPr lang="es-MX" sz="2800" b="1" dirty="0" smtClean="0"/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>
                <a:hlinkClick r:id="rId5" action="ppaction://hlinkfile"/>
              </a:rPr>
              <a:t>Talento Humano</a:t>
            </a:r>
            <a:endParaRPr lang="es-MX" sz="2800" b="1" dirty="0" smtClean="0"/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>
                <a:hlinkClick r:id="rId6" action="ppaction://hlinkfile"/>
              </a:rPr>
              <a:t>Actores </a:t>
            </a:r>
            <a:r>
              <a:rPr lang="es-MX" sz="2800" b="1" dirty="0">
                <a:hlinkClick r:id="rId6" action="ppaction://hlinkfile"/>
              </a:rPr>
              <a:t>y </a:t>
            </a:r>
            <a:r>
              <a:rPr lang="es-MX" sz="2800" b="1" dirty="0" smtClean="0">
                <a:hlinkClick r:id="rId6" action="ppaction://hlinkfile"/>
              </a:rPr>
              <a:t>Competencia </a:t>
            </a:r>
            <a:endParaRPr lang="es-MX" sz="2800" b="1" dirty="0" smtClean="0"/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/>
              <a:t>Portabilidad Nacional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>
                <a:hlinkClick r:id="rId7" action="ppaction://hlinkfile"/>
              </a:rPr>
              <a:t>Observatorio en Salud</a:t>
            </a:r>
            <a:endParaRPr lang="es-MX" sz="2800" b="1" dirty="0" smtClean="0"/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/>
              <a:t>Indicadores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>
                <a:hlinkClick r:id="rId8" action="ppaction://hlinkfile"/>
              </a:rPr>
              <a:t>Resultados en Salud</a:t>
            </a:r>
            <a:endParaRPr lang="es-MX" sz="2800" b="1" dirty="0" smtClean="0"/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/>
              <a:t>Habilitación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s-MX" sz="2800" b="1" dirty="0" smtClean="0"/>
              <a:t>Reglamentación</a:t>
            </a:r>
          </a:p>
          <a:p>
            <a:pPr marL="514350" indent="-514350"/>
            <a:endParaRPr lang="es-MX" sz="2800" b="1" dirty="0" smtClean="0"/>
          </a:p>
          <a:p>
            <a:endParaRPr lang="es-ES" sz="2800" b="1" dirty="0"/>
          </a:p>
        </p:txBody>
      </p:sp>
      <p:sp>
        <p:nvSpPr>
          <p:cNvPr id="6" name="5 Llamada de flecha a la derecha">
            <a:hlinkClick r:id="" action="ppaction://hlinkshowjump?jump=firstslide"/>
          </p:cNvPr>
          <p:cNvSpPr/>
          <p:nvPr/>
        </p:nvSpPr>
        <p:spPr>
          <a:xfrm>
            <a:off x="8429652" y="6215082"/>
            <a:ext cx="571504" cy="428628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/>
          </a:bodyPr>
          <a:lstStyle/>
          <a:p>
            <a:pPr marL="342900" lvl="4" indent="-342900" algn="ctr">
              <a:buNone/>
            </a:pPr>
            <a:r>
              <a:rPr lang="es-MX" sz="3600" b="1" i="1" dirty="0" smtClean="0">
                <a:solidFill>
                  <a:srgbClr val="FF0000"/>
                </a:solidFill>
              </a:rPr>
              <a:t>A  S  E  G  U  R  A  M  I  E  N  T  O</a:t>
            </a:r>
            <a:endParaRPr lang="es-ES" sz="36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s-MX" sz="4800" b="1" i="1" dirty="0" smtClean="0">
                <a:solidFill>
                  <a:srgbClr val="FF0000"/>
                </a:solidFill>
              </a:rPr>
              <a:t>				</a:t>
            </a:r>
            <a:endParaRPr lang="es-ES" sz="4800" b="1" i="1" dirty="0">
              <a:solidFill>
                <a:srgbClr val="FF0000"/>
              </a:solidFill>
            </a:endParaRPr>
          </a:p>
        </p:txBody>
      </p:sp>
      <p:sp>
        <p:nvSpPr>
          <p:cNvPr id="6" name="5 Bisel">
            <a:hlinkClick r:id="rId2" action="ppaction://hlinkfile"/>
          </p:cNvPr>
          <p:cNvSpPr/>
          <p:nvPr/>
        </p:nvSpPr>
        <p:spPr>
          <a:xfrm>
            <a:off x="1000100" y="1500174"/>
            <a:ext cx="7072362" cy="928694"/>
          </a:xfrm>
          <a:prstGeom prst="bevel">
            <a:avLst/>
          </a:prstGeom>
          <a:solidFill>
            <a:schemeClr val="tx2">
              <a:lumMod val="75000"/>
              <a:alpha val="4705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2717497" y="2428868"/>
            <a:ext cx="642650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3" action="ppaction://hlinkfile"/>
              </a:rPr>
              <a:t>Libre escogencia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4" action="ppaction://hlinkfile"/>
              </a:rPr>
              <a:t>Sostenibilidad 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5" action="ppaction://hlinkfile"/>
              </a:rPr>
              <a:t>Financiación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6" action="ppaction://hlinkfile"/>
              </a:rPr>
              <a:t>Contratación </a:t>
            </a:r>
            <a:r>
              <a:rPr lang="es-MX" sz="2400" dirty="0">
                <a:latin typeface="Arial Rounded MT Bold" pitchFamily="34" charset="0"/>
                <a:hlinkClick r:id="rId6" action="ppaction://hlinkfile"/>
              </a:rPr>
              <a:t>de S</a:t>
            </a:r>
            <a:r>
              <a:rPr lang="es-MX" sz="2400" dirty="0" smtClean="0">
                <a:latin typeface="Arial Rounded MT Bold" pitchFamily="34" charset="0"/>
                <a:hlinkClick r:id="rId6" action="ppaction://hlinkfile"/>
              </a:rPr>
              <a:t>ervicios 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>
                <a:latin typeface="Arial Rounded MT Bold" pitchFamily="34" charset="0"/>
                <a:hlinkClick r:id="rId7" action="ppaction://hlinkfile"/>
              </a:rPr>
              <a:t>E</a:t>
            </a:r>
            <a:r>
              <a:rPr lang="es-MX" sz="2400" dirty="0" smtClean="0">
                <a:latin typeface="Arial Rounded MT Bold" pitchFamily="34" charset="0"/>
                <a:hlinkClick r:id="rId7" action="ppaction://hlinkfile"/>
              </a:rPr>
              <a:t>quipos Básicos  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8" action="ppaction://hlinkfile"/>
              </a:rPr>
              <a:t>Redes Integradas de Servicios de Salud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9" action="ppaction://hlinkfile"/>
              </a:rPr>
              <a:t>Inducción </a:t>
            </a:r>
            <a:r>
              <a:rPr lang="es-MX" sz="2400" dirty="0">
                <a:latin typeface="Arial Rounded MT Bold" pitchFamily="34" charset="0"/>
                <a:hlinkClick r:id="rId9" action="ppaction://hlinkfile"/>
              </a:rPr>
              <a:t>a la D</a:t>
            </a:r>
            <a:r>
              <a:rPr lang="es-MX" sz="2400" dirty="0" smtClean="0">
                <a:latin typeface="Arial Rounded MT Bold" pitchFamily="34" charset="0"/>
                <a:hlinkClick r:id="rId9" action="ppaction://hlinkfile"/>
              </a:rPr>
              <a:t>emanda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10" action="ppaction://hlinkfile"/>
              </a:rPr>
              <a:t>Accesibilidad </a:t>
            </a:r>
            <a:endParaRPr lang="es-MX" sz="2400" dirty="0" smtClean="0">
              <a:latin typeface="Arial Rounded MT Bold" pitchFamily="34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Portabilidad Nacional</a:t>
            </a:r>
          </a:p>
          <a:p>
            <a:pPr lvl="0">
              <a:buFont typeface="Wingdings" pitchFamily="2" charset="2"/>
              <a:buChar char="Ø"/>
            </a:pPr>
            <a:r>
              <a:rPr lang="es-MX" sz="2400" dirty="0" smtClean="0">
                <a:latin typeface="Arial Rounded MT Bold" pitchFamily="34" charset="0"/>
              </a:rPr>
              <a:t> </a:t>
            </a:r>
            <a:r>
              <a:rPr lang="es-MX" sz="2400" dirty="0" smtClean="0">
                <a:latin typeface="Arial Rounded MT Bold" pitchFamily="34" charset="0"/>
                <a:hlinkClick r:id="rId11" action="ppaction://hlinkfile"/>
              </a:rPr>
              <a:t>Resultados </a:t>
            </a:r>
            <a:r>
              <a:rPr lang="es-MX" sz="2400" dirty="0">
                <a:latin typeface="Arial Rounded MT Bold" pitchFamily="34" charset="0"/>
                <a:hlinkClick r:id="rId11" action="ppaction://hlinkfile"/>
              </a:rPr>
              <a:t>en salud</a:t>
            </a:r>
            <a:endParaRPr lang="es-MX" sz="2400" dirty="0" smtClean="0">
              <a:latin typeface="Arial Rounded MT Bold" pitchFamily="34" charset="0"/>
            </a:endParaRPr>
          </a:p>
          <a:p>
            <a:pPr lvl="0"/>
            <a:endParaRPr lang="es-MX" sz="2400" dirty="0" smtClean="0">
              <a:latin typeface="Arial Rounded MT Bold" pitchFamily="34" charset="0"/>
            </a:endParaRPr>
          </a:p>
          <a:p>
            <a:pPr lvl="0"/>
            <a:endParaRPr lang="es-ES" dirty="0"/>
          </a:p>
          <a:p>
            <a:endParaRPr lang="es-ES" dirty="0"/>
          </a:p>
        </p:txBody>
      </p:sp>
      <p:sp>
        <p:nvSpPr>
          <p:cNvPr id="8" name="7 Llamada de flecha a la derecha">
            <a:hlinkClick r:id="" action="ppaction://hlinkshowjump?jump=firstslide"/>
          </p:cNvPr>
          <p:cNvSpPr/>
          <p:nvPr/>
        </p:nvSpPr>
        <p:spPr>
          <a:xfrm>
            <a:off x="8429652" y="6215082"/>
            <a:ext cx="571504" cy="428628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MX" b="1" i="1" dirty="0" smtClean="0">
                <a:latin typeface="Algerian" pitchFamily="82" charset="0"/>
              </a:rPr>
              <a:t>PRESTACION  DE  SERVICIOS  DE  SALUD</a:t>
            </a:r>
            <a:endParaRPr lang="es-ES" b="1" i="1" dirty="0">
              <a:latin typeface="Algerian" pitchFamily="82" charset="0"/>
            </a:endParaRPr>
          </a:p>
        </p:txBody>
      </p:sp>
      <p:sp>
        <p:nvSpPr>
          <p:cNvPr id="4" name="3 Hexágono">
            <a:hlinkClick r:id="rId2" action="ppaction://hlinkfile"/>
          </p:cNvPr>
          <p:cNvSpPr/>
          <p:nvPr/>
        </p:nvSpPr>
        <p:spPr>
          <a:xfrm>
            <a:off x="642910" y="1428736"/>
            <a:ext cx="8001056" cy="928694"/>
          </a:xfrm>
          <a:prstGeom prst="hexagon">
            <a:avLst/>
          </a:prstGeom>
          <a:solidFill>
            <a:srgbClr val="008000">
              <a:alpha val="52157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857356" y="2456795"/>
            <a:ext cx="77153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Integralidad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4" action="ppaction://hlinkfile"/>
              </a:rPr>
              <a:t>Continuidad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s-MX" sz="2000" b="1" dirty="0" err="1">
                <a:latin typeface="Albertus MT" pitchFamily="34" charset="0"/>
                <a:ea typeface="Calibri" pitchFamily="34" charset="0"/>
                <a:cs typeface="Times New Roman" pitchFamily="18" charset="0"/>
                <a:hlinkClick r:id="rId5" action="ppaction://hlinkfile"/>
              </a:rPr>
              <a:t>L</a:t>
            </a:r>
            <a:r>
              <a:rPr kumimoji="0" lang="es-MX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5" action="ppaction://hlinkfile"/>
              </a:rPr>
              <a:t>ongitudinalidad</a:t>
            </a:r>
            <a:endParaRPr kumimoji="0" lang="es-MX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lbertus MT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6" action="ppaction://hlinkfile"/>
              </a:rPr>
              <a:t>Complementariedad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7" action="ppaction://hlinkfile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y Concurrencia,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8" action="ppaction://hlinkfile"/>
              </a:rPr>
              <a:t>Progresividad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9" action="ppaction://hlinkfile"/>
              </a:rPr>
              <a:t>Libre escogencia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0" action="ppaction://hlinkfile"/>
              </a:rPr>
              <a:t>Interculturalidad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Atención </a:t>
            </a:r>
            <a:r>
              <a:rPr lang="es-MX" sz="2000" b="1" dirty="0" smtClean="0">
                <a:latin typeface="Albertus MT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ntegrada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es-MX" sz="2000" b="1" dirty="0" smtClean="0"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s-MX" sz="2000" b="1" dirty="0" smtClean="0">
                <a:latin typeface="Albertus MT" pitchFamily="34" charset="0"/>
                <a:ea typeface="Calibri" pitchFamily="34" charset="0"/>
                <a:cs typeface="Times New Roman" pitchFamily="18" charset="0"/>
                <a:hlinkClick r:id="rId11" action="ppaction://hlinkfile"/>
              </a:rPr>
              <a:t>E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1" action="ppaction://hlinkfile"/>
              </a:rPr>
              <a:t>quipos </a:t>
            </a:r>
            <a:r>
              <a:rPr lang="es-MX" sz="2000" b="1" dirty="0">
                <a:latin typeface="Albertus MT" pitchFamily="34" charset="0"/>
                <a:ea typeface="Calibri" pitchFamily="34" charset="0"/>
                <a:cs typeface="Times New Roman" pitchFamily="18" charset="0"/>
                <a:hlinkClick r:id="rId11" action="ppaction://hlinkfile"/>
              </a:rPr>
              <a:t>B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1" action="ppaction://hlinkfile"/>
              </a:rPr>
              <a:t>ásicos </a:t>
            </a:r>
            <a:endParaRPr kumimoji="0" lang="es-MX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lbertus MT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2" action="ppaction://hlinkfile"/>
              </a:rPr>
              <a:t>Redes </a:t>
            </a:r>
            <a:r>
              <a:rPr lang="es-MX" sz="2000" b="1" dirty="0">
                <a:latin typeface="Albertus MT" pitchFamily="34" charset="0"/>
                <a:ea typeface="Calibri" pitchFamily="34" charset="0"/>
                <a:cs typeface="Times New Roman" pitchFamily="18" charset="0"/>
                <a:hlinkClick r:id="rId12" action="ppaction://hlinkfile"/>
              </a:rPr>
              <a:t>I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2" action="ppaction://hlinkfile"/>
              </a:rPr>
              <a:t>ntegradas de Servicios de Salud</a:t>
            </a:r>
            <a:endParaRPr kumimoji="0" lang="es-MX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lbertus MT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3" action="ppaction://hlinkfile"/>
              </a:rPr>
              <a:t>Accesibilidad </a:t>
            </a:r>
            <a:endParaRPr kumimoji="0" lang="es-MX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lbertus MT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4" action="ppaction://hlinkfile"/>
              </a:rPr>
              <a:t>Tecnología en Salud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Telemedicina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5" action="ppaction://hlinkfile"/>
              </a:rPr>
              <a:t>Calidad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6" action="ppaction://hlinkfile"/>
              </a:rPr>
              <a:t>Practicas </a:t>
            </a:r>
            <a:r>
              <a:rPr lang="es-MX" sz="2000" b="1" dirty="0">
                <a:latin typeface="Albertus MT" pitchFamily="34" charset="0"/>
                <a:ea typeface="Calibri" pitchFamily="34" charset="0"/>
                <a:cs typeface="Times New Roman" pitchFamily="18" charset="0"/>
                <a:hlinkClick r:id="rId16" action="ppaction://hlinkfile"/>
              </a:rPr>
              <a:t>E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6" action="ppaction://hlinkfile"/>
              </a:rPr>
              <a:t>fectivas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7" action="ppaction://hlinkfile"/>
              </a:rPr>
              <a:t>Talento </a:t>
            </a:r>
            <a:r>
              <a:rPr lang="es-MX" sz="2000" b="1" dirty="0">
                <a:latin typeface="Albertus MT" pitchFamily="34" charset="0"/>
                <a:ea typeface="Calibri" pitchFamily="34" charset="0"/>
                <a:cs typeface="Times New Roman" pitchFamily="18" charset="0"/>
                <a:hlinkClick r:id="rId17" action="ppaction://hlinkfile"/>
              </a:rPr>
              <a:t>H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7" action="ppaction://hlinkfile"/>
              </a:rPr>
              <a:t>umano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es-MX" sz="2000" b="1" dirty="0"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s-MX" sz="2000" b="1" dirty="0" smtClean="0">
                <a:latin typeface="Albertus MT" pitchFamily="34" charset="0"/>
                <a:ea typeface="Calibri" pitchFamily="34" charset="0"/>
                <a:cs typeface="Times New Roman" pitchFamily="18" charset="0"/>
                <a:hlinkClick r:id="rId18" action="ppaction://hlinkfile"/>
              </a:rPr>
              <a:t>I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8" action="ppaction://hlinkfile"/>
              </a:rPr>
              <a:t>nducción a la Demanda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19" action="ppaction://hlinkfile"/>
              </a:rPr>
              <a:t>Contratación de servicios</a:t>
            </a:r>
            <a:endParaRPr lang="es-MX" sz="2000" b="1" dirty="0">
              <a:latin typeface="Albertus MT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bertus MT" pitchFamily="34" charset="0"/>
                <a:ea typeface="Calibri" pitchFamily="34" charset="0"/>
                <a:cs typeface="Times New Roman" pitchFamily="18" charset="0"/>
                <a:hlinkClick r:id="rId20" action="ppaction://hlinkfile"/>
              </a:rPr>
              <a:t>Financiamiento</a:t>
            </a:r>
            <a:endParaRPr kumimoji="0" lang="es-MX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lbertus MT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5 Llamada de flecha a la derecha">
            <a:hlinkClick r:id="" action="ppaction://hlinkshowjump?jump=firstslide"/>
          </p:cNvPr>
          <p:cNvSpPr/>
          <p:nvPr/>
        </p:nvSpPr>
        <p:spPr>
          <a:xfrm>
            <a:off x="8501090" y="6215082"/>
            <a:ext cx="500066" cy="500066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MX" b="1" i="1" dirty="0" smtClean="0">
                <a:latin typeface="Arial Rounded MT Bold" pitchFamily="34" charset="0"/>
              </a:rPr>
              <a:t>VIGILANCIA  Y  CONTROL</a:t>
            </a:r>
            <a:endParaRPr lang="es-ES" b="1" i="1" dirty="0">
              <a:latin typeface="Arial Rounded MT Bold" pitchFamily="34" charset="0"/>
            </a:endParaRPr>
          </a:p>
        </p:txBody>
      </p:sp>
      <p:sp>
        <p:nvSpPr>
          <p:cNvPr id="4" name="3 Elipse"/>
          <p:cNvSpPr/>
          <p:nvPr/>
        </p:nvSpPr>
        <p:spPr>
          <a:xfrm>
            <a:off x="928662" y="1428736"/>
            <a:ext cx="7286676" cy="928694"/>
          </a:xfrm>
          <a:prstGeom prst="ellipse">
            <a:avLst/>
          </a:prstGeom>
          <a:solidFill>
            <a:srgbClr val="F9135A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2571736" y="3071810"/>
            <a:ext cx="5047344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sz="3600" b="1" dirty="0" smtClean="0"/>
              <a:t> </a:t>
            </a:r>
            <a:r>
              <a:rPr lang="es-MX" sz="3600" b="1" dirty="0" smtClean="0">
                <a:hlinkClick r:id="rId2" action="ppaction://hlinkfile"/>
              </a:rPr>
              <a:t>Resultados </a:t>
            </a:r>
            <a:r>
              <a:rPr lang="es-MX" sz="3600" b="1" dirty="0">
                <a:hlinkClick r:id="rId2" action="ppaction://hlinkfile"/>
              </a:rPr>
              <a:t>en S</a:t>
            </a:r>
            <a:r>
              <a:rPr lang="es-MX" sz="3600" b="1" dirty="0" smtClean="0">
                <a:hlinkClick r:id="rId2" action="ppaction://hlinkfile"/>
              </a:rPr>
              <a:t>alud</a:t>
            </a:r>
            <a:endParaRPr lang="es-MX" sz="3600" b="1" dirty="0" smtClean="0"/>
          </a:p>
          <a:p>
            <a:pPr>
              <a:buFont typeface="Wingdings" pitchFamily="2" charset="2"/>
              <a:buChar char="ü"/>
            </a:pPr>
            <a:r>
              <a:rPr lang="es-MX" sz="3600" b="1" dirty="0" smtClean="0"/>
              <a:t> </a:t>
            </a:r>
            <a:r>
              <a:rPr lang="es-MX" sz="3600" b="1" dirty="0" smtClean="0">
                <a:hlinkClick r:id="rId3" action="ppaction://hlinkfile"/>
              </a:rPr>
              <a:t>Calidad</a:t>
            </a:r>
            <a:endParaRPr lang="es-MX" sz="3600" b="1" dirty="0" smtClean="0"/>
          </a:p>
          <a:p>
            <a:pPr>
              <a:buFont typeface="Wingdings" pitchFamily="2" charset="2"/>
              <a:buChar char="ü"/>
            </a:pPr>
            <a:r>
              <a:rPr lang="es-MX" sz="3600" b="1" dirty="0" smtClean="0"/>
              <a:t> </a:t>
            </a:r>
            <a:r>
              <a:rPr lang="es-MX" sz="3600" b="1" dirty="0" smtClean="0">
                <a:hlinkClick r:id="rId4" action="ppaction://hlinkfile"/>
              </a:rPr>
              <a:t>Practicas efectivas</a:t>
            </a:r>
            <a:endParaRPr lang="es-MX" sz="3600" b="1" dirty="0" smtClean="0"/>
          </a:p>
          <a:p>
            <a:pPr>
              <a:buFont typeface="Wingdings" pitchFamily="2" charset="2"/>
              <a:buChar char="ü"/>
            </a:pPr>
            <a:r>
              <a:rPr lang="es-MX" sz="3600" b="1" dirty="0" smtClean="0"/>
              <a:t> </a:t>
            </a:r>
            <a:r>
              <a:rPr lang="es-MX" sz="3600" b="1" dirty="0" smtClean="0">
                <a:hlinkClick r:id="rId5" action="ppaction://hlinkfile"/>
              </a:rPr>
              <a:t>Libre escogencia</a:t>
            </a:r>
            <a:endParaRPr lang="es-MX" sz="3600" b="1" dirty="0" smtClean="0"/>
          </a:p>
          <a:p>
            <a:pPr>
              <a:buFont typeface="Wingdings" pitchFamily="2" charset="2"/>
              <a:buChar char="ü"/>
            </a:pPr>
            <a:r>
              <a:rPr lang="es-MX" sz="3600" b="1" dirty="0" smtClean="0"/>
              <a:t> </a:t>
            </a:r>
            <a:r>
              <a:rPr lang="es-MX" sz="3600" b="1" dirty="0" smtClean="0">
                <a:hlinkClick r:id="rId6" action="ppaction://hlinkfile"/>
              </a:rPr>
              <a:t>Actores </a:t>
            </a:r>
            <a:r>
              <a:rPr lang="es-MX" sz="3600" b="1" dirty="0">
                <a:hlinkClick r:id="rId6" action="ppaction://hlinkfile"/>
              </a:rPr>
              <a:t>y C</a:t>
            </a:r>
            <a:r>
              <a:rPr lang="es-MX" sz="3600" b="1" dirty="0" smtClean="0">
                <a:hlinkClick r:id="rId6" action="ppaction://hlinkfile"/>
              </a:rPr>
              <a:t>ompetencia</a:t>
            </a:r>
            <a:endParaRPr lang="es-MX" sz="3600" b="1" dirty="0" smtClean="0"/>
          </a:p>
          <a:p>
            <a:endParaRPr lang="es-ES" dirty="0"/>
          </a:p>
        </p:txBody>
      </p:sp>
      <p:sp>
        <p:nvSpPr>
          <p:cNvPr id="6" name="5 Llamada de flecha a la derecha">
            <a:hlinkClick r:id="" action="ppaction://hlinkshowjump?jump=firstslide"/>
          </p:cNvPr>
          <p:cNvSpPr/>
          <p:nvPr/>
        </p:nvSpPr>
        <p:spPr>
          <a:xfrm>
            <a:off x="8429652" y="6143644"/>
            <a:ext cx="571504" cy="500066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MX" sz="3600" b="1" i="1" dirty="0" smtClean="0">
                <a:latin typeface="Baskerville Old Face" pitchFamily="18" charset="0"/>
              </a:rPr>
              <a:t>INTERSECTORIALIDAD</a:t>
            </a:r>
            <a:endParaRPr lang="es-ES" sz="3600" b="1" i="1" dirty="0">
              <a:latin typeface="Baskerville Old Face" pitchFamily="18" charset="0"/>
            </a:endParaRPr>
          </a:p>
        </p:txBody>
      </p:sp>
      <p:sp>
        <p:nvSpPr>
          <p:cNvPr id="4" name="3 Estrella de 12 puntas">
            <a:hlinkClick r:id="rId2" action="ppaction://hlinkfile"/>
          </p:cNvPr>
          <p:cNvSpPr/>
          <p:nvPr/>
        </p:nvSpPr>
        <p:spPr>
          <a:xfrm>
            <a:off x="214282" y="1428736"/>
            <a:ext cx="8643998" cy="1214446"/>
          </a:xfrm>
          <a:prstGeom prst="star12">
            <a:avLst/>
          </a:prstGeom>
          <a:solidFill>
            <a:srgbClr val="A7D339">
              <a:alpha val="4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2500298" y="3071810"/>
            <a:ext cx="611847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rial Rounded MT Bold" pitchFamily="34" charset="0"/>
              </a:rPr>
              <a:t> </a:t>
            </a:r>
            <a:r>
              <a:rPr lang="es-MX" sz="2400" b="1" dirty="0" smtClean="0">
                <a:latin typeface="Arial Rounded MT Bold" pitchFamily="34" charset="0"/>
                <a:hlinkClick r:id="rId3" action="ppaction://hlinkfile"/>
              </a:rPr>
              <a:t>Coordinación</a:t>
            </a:r>
            <a:r>
              <a:rPr lang="es-MX" sz="2400" b="1" dirty="0" smtClean="0">
                <a:latin typeface="Arial Rounded MT Bold" pitchFamily="34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rial Rounded MT Bold" pitchFamily="34" charset="0"/>
              </a:rPr>
              <a:t> </a:t>
            </a:r>
            <a:r>
              <a:rPr lang="es-MX" sz="2400" b="1" dirty="0" smtClean="0">
                <a:latin typeface="Arial Rounded MT Bold" pitchFamily="34" charset="0"/>
                <a:hlinkClick r:id="rId4" action="ppaction://hlinkfile"/>
              </a:rPr>
              <a:t>Complementariedad y Concurrencia</a:t>
            </a:r>
            <a:r>
              <a:rPr lang="es-MX" sz="2400" b="1" dirty="0" smtClean="0">
                <a:latin typeface="Arial Rounded MT Bold" pitchFamily="34" charset="0"/>
              </a:rPr>
              <a:t>, </a:t>
            </a:r>
          </a:p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rial Rounded MT Bold" pitchFamily="34" charset="0"/>
              </a:rPr>
              <a:t> </a:t>
            </a:r>
            <a:r>
              <a:rPr lang="es-MX" sz="2400" b="1" dirty="0" smtClean="0">
                <a:latin typeface="Arial Rounded MT Bold" pitchFamily="34" charset="0"/>
                <a:hlinkClick r:id="rId5" action="ppaction://hlinkfile"/>
              </a:rPr>
              <a:t>Atención </a:t>
            </a:r>
            <a:r>
              <a:rPr lang="es-MX" sz="2400" b="1" dirty="0">
                <a:latin typeface="Arial Rounded MT Bold" pitchFamily="34" charset="0"/>
                <a:hlinkClick r:id="rId5" action="ppaction://hlinkfile"/>
              </a:rPr>
              <a:t>I</a:t>
            </a:r>
            <a:r>
              <a:rPr lang="es-MX" sz="2400" b="1" dirty="0" smtClean="0">
                <a:latin typeface="Arial Rounded MT Bold" pitchFamily="34" charset="0"/>
                <a:hlinkClick r:id="rId5" action="ppaction://hlinkfile"/>
              </a:rPr>
              <a:t>ntegral </a:t>
            </a:r>
            <a:r>
              <a:rPr lang="es-MX" sz="2400" b="1" dirty="0" smtClean="0">
                <a:latin typeface="Arial Rounded MT Bold" pitchFamily="34" charset="0"/>
              </a:rPr>
              <a:t>e Integrada</a:t>
            </a:r>
          </a:p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rial Rounded MT Bold" pitchFamily="34" charset="0"/>
              </a:rPr>
              <a:t> </a:t>
            </a:r>
            <a:r>
              <a:rPr lang="es-MX" sz="2400" b="1" dirty="0" smtClean="0">
                <a:latin typeface="Arial Rounded MT Bold" pitchFamily="34" charset="0"/>
                <a:hlinkClick r:id="rId6" action="ppaction://hlinkfile"/>
              </a:rPr>
              <a:t>Caracterización</a:t>
            </a:r>
            <a:endParaRPr lang="es-MX" sz="2400" b="1" dirty="0" smtClean="0">
              <a:latin typeface="Arial Rounded MT Bold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rial Rounded MT Bold" pitchFamily="34" charset="0"/>
              </a:rPr>
              <a:t> </a:t>
            </a:r>
            <a:r>
              <a:rPr lang="es-MX" sz="2400" b="1" dirty="0" smtClean="0">
                <a:latin typeface="Arial Rounded MT Bold" pitchFamily="34" charset="0"/>
                <a:hlinkClick r:id="rId7" action="ppaction://hlinkfile"/>
              </a:rPr>
              <a:t>Prácticas </a:t>
            </a:r>
            <a:r>
              <a:rPr lang="es-MX" sz="2400" b="1" dirty="0">
                <a:latin typeface="Arial Rounded MT Bold" pitchFamily="34" charset="0"/>
                <a:hlinkClick r:id="rId7" action="ppaction://hlinkfile"/>
              </a:rPr>
              <a:t>E</a:t>
            </a:r>
            <a:r>
              <a:rPr lang="es-MX" sz="2400" b="1" dirty="0" smtClean="0">
                <a:latin typeface="Arial Rounded MT Bold" pitchFamily="34" charset="0"/>
                <a:hlinkClick r:id="rId7" action="ppaction://hlinkfile"/>
              </a:rPr>
              <a:t>fectivas</a:t>
            </a:r>
            <a:endParaRPr lang="es-MX" sz="2400" b="1" dirty="0" smtClean="0">
              <a:latin typeface="Arial Rounded MT Bold" pitchFamily="34" charset="0"/>
            </a:endParaRPr>
          </a:p>
          <a:p>
            <a:pPr>
              <a:buFont typeface="Wingdings" pitchFamily="2" charset="2"/>
              <a:buChar char="v"/>
            </a:pPr>
            <a:endParaRPr lang="es-MX" sz="2400" b="1" dirty="0" smtClean="0">
              <a:latin typeface="Arial Rounded MT Bold" pitchFamily="34" charset="0"/>
            </a:endParaRPr>
          </a:p>
          <a:p>
            <a:endParaRPr lang="es-MX" dirty="0" smtClean="0"/>
          </a:p>
          <a:p>
            <a:endParaRPr lang="es-ES" dirty="0"/>
          </a:p>
        </p:txBody>
      </p:sp>
      <p:sp>
        <p:nvSpPr>
          <p:cNvPr id="6" name="5 Llamada de flecha a la derecha">
            <a:hlinkClick r:id="" action="ppaction://hlinkshowjump?jump=firstslide"/>
          </p:cNvPr>
          <p:cNvSpPr/>
          <p:nvPr/>
        </p:nvSpPr>
        <p:spPr>
          <a:xfrm>
            <a:off x="8501090" y="6143644"/>
            <a:ext cx="500066" cy="500066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latin typeface="Albertus Medium" pitchFamily="34" charset="0"/>
              </a:rPr>
              <a:t>DIMENSIONES Y CATEGORIAS DE APS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pPr algn="ctr">
              <a:buNone/>
            </a:pPr>
            <a:r>
              <a:rPr lang="es-MX" b="1" i="1" dirty="0" smtClean="0">
                <a:latin typeface="Algerian" pitchFamily="82" charset="0"/>
              </a:rPr>
              <a:t>PARTICIPACION  SOCIAL</a:t>
            </a:r>
            <a:endParaRPr lang="es-ES" b="1" i="1" dirty="0">
              <a:latin typeface="Algerian" pitchFamily="82" charset="0"/>
            </a:endParaRPr>
          </a:p>
        </p:txBody>
      </p:sp>
      <p:sp>
        <p:nvSpPr>
          <p:cNvPr id="4" name="3 Cinta curvada hacia arriba">
            <a:hlinkClick r:id="rId2" action="ppaction://hlinkfile"/>
          </p:cNvPr>
          <p:cNvSpPr/>
          <p:nvPr/>
        </p:nvSpPr>
        <p:spPr>
          <a:xfrm>
            <a:off x="0" y="1643050"/>
            <a:ext cx="9144000" cy="1285884"/>
          </a:xfrm>
          <a:prstGeom prst="ellipseRibbon2">
            <a:avLst/>
          </a:prstGeom>
          <a:solidFill>
            <a:srgbClr val="FB3811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2714612" y="3357562"/>
            <a:ext cx="441819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ntique Olive Roman" pitchFamily="34" charset="0"/>
              </a:rPr>
              <a:t> </a:t>
            </a:r>
            <a:r>
              <a:rPr lang="es-MX" sz="2400" b="1" dirty="0" smtClean="0">
                <a:latin typeface="Antique Olive Roman" pitchFamily="34" charset="0"/>
                <a:hlinkClick r:id="rId3" action="ppaction://hlinkfile"/>
              </a:rPr>
              <a:t>Corresponsabilidad</a:t>
            </a:r>
            <a:endParaRPr lang="es-MX" sz="2400" b="1" dirty="0" smtClean="0">
              <a:latin typeface="Antique Olive Roman" pitchFamily="34" charset="0"/>
            </a:endParaRPr>
          </a:p>
          <a:p>
            <a:pPr>
              <a:buFont typeface="Wingdings" pitchFamily="2" charset="2"/>
              <a:buChar char="v"/>
            </a:pPr>
            <a:endParaRPr lang="es-MX" sz="2400" b="1" dirty="0" smtClean="0">
              <a:latin typeface="Antique Olive Roman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ntique Olive Roman" pitchFamily="34" charset="0"/>
              </a:rPr>
              <a:t> </a:t>
            </a:r>
            <a:r>
              <a:rPr lang="es-MX" sz="2400" b="1" dirty="0" smtClean="0">
                <a:latin typeface="Antique Olive Roman" pitchFamily="34" charset="0"/>
                <a:hlinkClick r:id="rId4" action="ppaction://hlinkfile"/>
              </a:rPr>
              <a:t>Cultura </a:t>
            </a:r>
            <a:r>
              <a:rPr lang="es-MX" sz="2400" b="1" dirty="0">
                <a:latin typeface="Antique Olive Roman" pitchFamily="34" charset="0"/>
                <a:hlinkClick r:id="rId4" action="ppaction://hlinkfile"/>
              </a:rPr>
              <a:t>del auto </a:t>
            </a:r>
            <a:r>
              <a:rPr lang="es-MX" sz="2400" b="1" dirty="0" smtClean="0">
                <a:latin typeface="Antique Olive Roman" pitchFamily="34" charset="0"/>
                <a:hlinkClick r:id="rId4" action="ppaction://hlinkfile"/>
              </a:rPr>
              <a:t>cuidado</a:t>
            </a:r>
            <a:endParaRPr lang="es-MX" sz="2400" b="1" dirty="0" smtClean="0">
              <a:latin typeface="Antique Olive Roman" pitchFamily="34" charset="0"/>
            </a:endParaRPr>
          </a:p>
          <a:p>
            <a:pPr>
              <a:buFont typeface="Wingdings" pitchFamily="2" charset="2"/>
              <a:buChar char="v"/>
            </a:pPr>
            <a:endParaRPr lang="es-MX" sz="2400" b="1" dirty="0" smtClean="0">
              <a:latin typeface="Antique Olive Roman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s-MX" sz="2400" b="1" dirty="0" smtClean="0">
                <a:latin typeface="Antique Olive Roman" pitchFamily="34" charset="0"/>
              </a:rPr>
              <a:t> </a:t>
            </a:r>
            <a:r>
              <a:rPr lang="es-MX" sz="2400" b="1" dirty="0" smtClean="0">
                <a:latin typeface="Antique Olive Roman" pitchFamily="34" charset="0"/>
                <a:hlinkClick r:id="rId5" action="ppaction://hlinkfile"/>
              </a:rPr>
              <a:t>Interculturalidad </a:t>
            </a:r>
            <a:endParaRPr lang="es-MX" sz="2400" b="1" dirty="0" smtClean="0">
              <a:latin typeface="Antique Olive Roman" pitchFamily="34" charset="0"/>
            </a:endParaRPr>
          </a:p>
          <a:p>
            <a:pPr>
              <a:buFont typeface="Wingdings" pitchFamily="2" charset="2"/>
              <a:buChar char="v"/>
            </a:pPr>
            <a:endParaRPr lang="es-ES" sz="2400" b="1" dirty="0">
              <a:latin typeface="Antique Olive Roman" pitchFamily="34" charset="0"/>
            </a:endParaRPr>
          </a:p>
        </p:txBody>
      </p:sp>
      <p:sp>
        <p:nvSpPr>
          <p:cNvPr id="6" name="5 Llamada de flecha a la derecha">
            <a:hlinkClick r:id="" action="ppaction://hlinkshowjump?jump=firstslide"/>
          </p:cNvPr>
          <p:cNvSpPr/>
          <p:nvPr/>
        </p:nvSpPr>
        <p:spPr>
          <a:xfrm>
            <a:off x="8429652" y="6143644"/>
            <a:ext cx="500066" cy="500066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276</Words>
  <Application>Microsoft Office PowerPoint</Application>
  <PresentationFormat>Presentación en pantalla (4:3)</PresentationFormat>
  <Paragraphs>85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DIMENSIONES Y CATEGORIAS DE APS</vt:lpstr>
      <vt:lpstr>DIMENSIONES Y CATEGORIAS DE APS</vt:lpstr>
      <vt:lpstr>DIMENSIONES Y CATEGORIAS DE APS</vt:lpstr>
      <vt:lpstr>DIMENSIONES Y CATEGORIAS DE APS</vt:lpstr>
      <vt:lpstr>DIMENSIONES Y CATEGORIAS DE APS</vt:lpstr>
      <vt:lpstr>DIMENSIONES Y CATEGORIAS DE APS</vt:lpstr>
      <vt:lpstr>DIMENSIONES Y CATEGORIAS DE APS</vt:lpstr>
      <vt:lpstr>DIMENSIONES Y CATEGORIAS DE APS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DIMENSIONES Y CATEGORIAS DE APS</dc:title>
  <dc:creator>jparga</dc:creator>
  <cp:lastModifiedBy>jparga</cp:lastModifiedBy>
  <cp:revision>57</cp:revision>
  <dcterms:created xsi:type="dcterms:W3CDTF">2011-07-06T20:31:54Z</dcterms:created>
  <dcterms:modified xsi:type="dcterms:W3CDTF">2011-07-14T19:09:48Z</dcterms:modified>
</cp:coreProperties>
</file>